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2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19026D8-8FC6-46EC-820F-1DF71F6508DA}" type="datetimeFigureOut">
              <a:rPr lang="en-US" smtClean="0"/>
              <a:t>9/15/2013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9026D8-8FC6-46EC-820F-1DF71F6508DA}" type="datetimeFigureOut">
              <a:rPr lang="en-US" smtClean="0"/>
              <a:t>9/15/2013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9026D8-8FC6-46EC-820F-1DF71F6508DA}" type="datetimeFigureOut">
              <a:rPr lang="en-US" smtClean="0"/>
              <a:t>9/15/2013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19026D8-8FC6-46EC-820F-1DF71F6508DA}" type="datetimeFigureOut">
              <a:rPr lang="en-US" smtClean="0"/>
              <a:t>9/15/2013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9026D8-8FC6-46EC-820F-1DF71F6508DA}" type="datetimeFigureOut">
              <a:rPr lang="en-US" smtClean="0"/>
              <a:t>9/15/2013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9026D8-8FC6-46EC-820F-1DF71F6508DA}" type="datetimeFigureOut">
              <a:rPr lang="en-US" smtClean="0"/>
              <a:t>9/15/2013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9026D8-8FC6-46EC-820F-1DF71F6508DA}" type="datetimeFigureOut">
              <a:rPr lang="en-US" smtClean="0"/>
              <a:t>9/15/2013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9026D8-8FC6-46EC-820F-1DF71F6508DA}" type="datetimeFigureOut">
              <a:rPr lang="en-US" smtClean="0"/>
              <a:t>9/15/2013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9026D8-8FC6-46EC-820F-1DF71F6508DA}" type="datetimeFigureOut">
              <a:rPr lang="en-US" smtClean="0"/>
              <a:t>9/15/2013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1pPr>
              <a:defRPr sz="1400"/>
            </a:lvl1pPr>
            <a:lvl2pPr>
              <a:defRPr sz="1200"/>
            </a:lvl2pPr>
            <a:lvl3pPr>
              <a:defRPr sz="1100"/>
            </a:lvl3pPr>
            <a:lvl4pPr>
              <a:defRPr sz="1050"/>
            </a:lvl4pPr>
            <a:lvl5pPr>
              <a:defRPr sz="105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9026D8-8FC6-46EC-820F-1DF71F6508DA}" type="datetimeFigureOut">
              <a:rPr lang="en-US" smtClean="0"/>
              <a:t>9/15/2013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104547-BCB2-42BD-BE90-05DED3FBF13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9026D8-8FC6-46EC-820F-1DF71F6508DA}" type="datetimeFigureOut">
              <a:rPr lang="en-US" smtClean="0"/>
              <a:t>9/15/2013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104547-BCB2-42BD-BE90-05DED3FBF133}"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A19026D8-8FC6-46EC-820F-1DF71F6508DA}" type="datetimeFigureOut">
              <a:rPr lang="en-US" smtClean="0"/>
              <a:t>9/15/2013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70104547-BCB2-42BD-BE90-05DED3FBF133}"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425" y="20783"/>
            <a:ext cx="9703578" cy="6857999"/>
          </a:xfrm>
          <a:prstGeom prst="rect">
            <a:avLst/>
          </a:prstGeom>
        </p:spPr>
      </p:pic>
      <p:sp>
        <p:nvSpPr>
          <p:cNvPr id="2" name="Title 1"/>
          <p:cNvSpPr>
            <a:spLocks noGrp="1"/>
          </p:cNvSpPr>
          <p:nvPr>
            <p:ph type="ctrTitle"/>
          </p:nvPr>
        </p:nvSpPr>
        <p:spPr>
          <a:xfrm>
            <a:off x="2306609" y="152400"/>
            <a:ext cx="7117180" cy="807445"/>
          </a:xfrm>
        </p:spPr>
        <p:txBody>
          <a:bodyPr/>
          <a:lstStyle/>
          <a:p>
            <a:r>
              <a:rPr lang="en-US" dirty="0" smtClean="0">
                <a:solidFill>
                  <a:schemeClr val="accent1">
                    <a:lumMod val="50000"/>
                  </a:schemeClr>
                </a:solidFill>
                <a:latin typeface="Arial Rounded MT Bold" panose="020F0704030504030204" pitchFamily="34" charset="0"/>
              </a:rPr>
              <a:t>A Diverse Society</a:t>
            </a:r>
            <a:endParaRPr lang="en-US" dirty="0">
              <a:solidFill>
                <a:schemeClr val="accent1">
                  <a:lumMod val="50000"/>
                </a:schemeClr>
              </a:solidFill>
              <a:latin typeface="Arial Rounded MT Bold" panose="020F0704030504030204" pitchFamily="34" charset="0"/>
            </a:endParaRPr>
          </a:p>
        </p:txBody>
      </p:sp>
      <p:sp>
        <p:nvSpPr>
          <p:cNvPr id="3" name="Subtitle 2"/>
          <p:cNvSpPr>
            <a:spLocks noGrp="1"/>
          </p:cNvSpPr>
          <p:nvPr>
            <p:ph type="subTitle" idx="1"/>
          </p:nvPr>
        </p:nvSpPr>
        <p:spPr>
          <a:xfrm>
            <a:off x="2362200" y="990600"/>
            <a:ext cx="5821780" cy="861420"/>
          </a:xfrm>
        </p:spPr>
        <p:txBody>
          <a:bodyPr/>
          <a:lstStyle/>
          <a:p>
            <a:r>
              <a:rPr lang="en-US" dirty="0" smtClean="0">
                <a:solidFill>
                  <a:schemeClr val="accent1">
                    <a:lumMod val="50000"/>
                  </a:schemeClr>
                </a:solidFill>
                <a:latin typeface="Arial Rounded MT Bold" panose="020F0704030504030204" pitchFamily="34" charset="0"/>
              </a:rPr>
              <a:t>The Growth of Colonial America During the Early 18</a:t>
            </a:r>
            <a:r>
              <a:rPr lang="en-US" baseline="30000" dirty="0" smtClean="0">
                <a:solidFill>
                  <a:schemeClr val="accent1">
                    <a:lumMod val="50000"/>
                  </a:schemeClr>
                </a:solidFill>
                <a:latin typeface="Arial Rounded MT Bold" panose="020F0704030504030204" pitchFamily="34" charset="0"/>
              </a:rPr>
              <a:t>th</a:t>
            </a:r>
            <a:r>
              <a:rPr lang="en-US" dirty="0" smtClean="0">
                <a:solidFill>
                  <a:schemeClr val="accent1">
                    <a:lumMod val="50000"/>
                  </a:schemeClr>
                </a:solidFill>
                <a:latin typeface="Arial Rounded MT Bold" panose="020F0704030504030204" pitchFamily="34" charset="0"/>
              </a:rPr>
              <a:t> Century</a:t>
            </a:r>
            <a:endParaRPr lang="en-US" dirty="0">
              <a:solidFill>
                <a:schemeClr val="accent1">
                  <a:lumMod val="50000"/>
                </a:schemeClr>
              </a:solidFill>
              <a:latin typeface="Arial Rounded MT Bold" panose="020F0704030504030204" pitchFamily="34" charset="0"/>
            </a:endParaRPr>
          </a:p>
        </p:txBody>
      </p:sp>
    </p:spTree>
    <p:extLst>
      <p:ext uri="{BB962C8B-B14F-4D97-AF65-F5344CB8AC3E}">
        <p14:creationId xmlns:p14="http://schemas.microsoft.com/office/powerpoint/2010/main" val="442993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295400"/>
            <a:ext cx="3297953" cy="1113254"/>
          </a:xfrm>
        </p:spPr>
        <p:txBody>
          <a:bodyPr/>
          <a:lstStyle/>
          <a:p>
            <a:r>
              <a:rPr lang="en-US" dirty="0" smtClean="0">
                <a:latin typeface="Arial Rounded MT Bold" panose="020F0704030504030204" pitchFamily="34" charset="0"/>
              </a:rPr>
              <a:t>The </a:t>
            </a:r>
            <a:r>
              <a:rPr lang="en-US" dirty="0" err="1" smtClean="0">
                <a:latin typeface="Arial Rounded MT Bold" panose="020F0704030504030204" pitchFamily="34" charset="0"/>
              </a:rPr>
              <a:t>Stono</a:t>
            </a:r>
            <a:r>
              <a:rPr lang="en-US" dirty="0" smtClean="0">
                <a:latin typeface="Arial Rounded MT Bold" panose="020F0704030504030204" pitchFamily="34" charset="0"/>
              </a:rPr>
              <a:t> Rebellion of 1739</a:t>
            </a:r>
            <a:endParaRPr lang="en-US" dirty="0">
              <a:latin typeface="Arial Rounded MT Bold" panose="020F0704030504030204" pitchFamily="34" charset="0"/>
            </a:endParaRPr>
          </a:p>
        </p:txBody>
      </p:sp>
      <p:sp>
        <p:nvSpPr>
          <p:cNvPr id="6" name="Text Placeholder 5"/>
          <p:cNvSpPr>
            <a:spLocks noGrp="1"/>
          </p:cNvSpPr>
          <p:nvPr>
            <p:ph type="body" sz="half" idx="2"/>
          </p:nvPr>
        </p:nvSpPr>
        <p:spPr>
          <a:xfrm>
            <a:off x="1009443" y="2500312"/>
            <a:ext cx="3297954" cy="3824288"/>
          </a:xfrm>
        </p:spPr>
        <p:txBody>
          <a:bodyPr>
            <a:normAutofit fontScale="77500" lnSpcReduction="20000"/>
          </a:bodyPr>
          <a:lstStyle/>
          <a:p>
            <a:endParaRPr lang="en-US" dirty="0" smtClean="0"/>
          </a:p>
          <a:p>
            <a:r>
              <a:rPr lang="en-US" sz="2100" dirty="0" smtClean="0">
                <a:latin typeface="Arial Rounded MT Bold" panose="020F0704030504030204" pitchFamily="34" charset="0"/>
              </a:rPr>
              <a:t>Along the </a:t>
            </a:r>
            <a:r>
              <a:rPr lang="en-US" sz="2100" dirty="0" err="1" smtClean="0">
                <a:latin typeface="Arial Rounded MT Bold" panose="020F0704030504030204" pitchFamily="34" charset="0"/>
              </a:rPr>
              <a:t>Stono</a:t>
            </a:r>
            <a:r>
              <a:rPr lang="en-US" sz="2100" dirty="0" smtClean="0">
                <a:latin typeface="Arial Rounded MT Bold" panose="020F0704030504030204" pitchFamily="34" charset="0"/>
              </a:rPr>
              <a:t> River in South Carolina, the largest slave revolt in North America – at the time – took place.  An enslaved man known only as </a:t>
            </a:r>
            <a:r>
              <a:rPr lang="en-US" sz="2100" dirty="0" err="1" smtClean="0">
                <a:latin typeface="Arial Rounded MT Bold" panose="020F0704030504030204" pitchFamily="34" charset="0"/>
              </a:rPr>
              <a:t>Jemmy</a:t>
            </a:r>
            <a:r>
              <a:rPr lang="en-US" sz="2100" dirty="0" smtClean="0">
                <a:latin typeface="Arial Rounded MT Bold" panose="020F0704030504030204" pitchFamily="34" charset="0"/>
              </a:rPr>
              <a:t> today led a violent insurrection in order to free the enslaved.  He hoped to make his way towards Spanish Florida and freedom.    The South Carolina militia, however, ended the revolt speedily.  Over twenty whites were killed; dozens more of the enslaved would be punished by death. </a:t>
            </a:r>
            <a:endParaRPr lang="en-US" sz="2100" dirty="0">
              <a:latin typeface="Arial Rounded MT Bold" panose="020F0704030504030204" pitchFamily="34" charset="0"/>
            </a:endParaRPr>
          </a:p>
        </p:txBody>
      </p:sp>
      <p:pic>
        <p:nvPicPr>
          <p:cNvPr id="4" name="Content Placeholder 3"/>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5315" r="15315"/>
          <a:stretch>
            <a:fillRect/>
          </a:stretch>
        </p:blipFill>
        <p:spPr/>
      </p:pic>
    </p:spTree>
    <p:extLst>
      <p:ext uri="{BB962C8B-B14F-4D97-AF65-F5344CB8AC3E}">
        <p14:creationId xmlns:p14="http://schemas.microsoft.com/office/powerpoint/2010/main" val="2874202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rial Rounded MT Bold" panose="020F0704030504030204" pitchFamily="34" charset="0"/>
              </a:rPr>
              <a:t>Rationalism - </a:t>
            </a:r>
            <a:endParaRPr lang="en-US" dirty="0">
              <a:latin typeface="Arial Rounded MT Bold" panose="020F0704030504030204" pitchFamily="34" charset="0"/>
            </a:endParaRPr>
          </a:p>
        </p:txBody>
      </p:sp>
      <p:sp>
        <p:nvSpPr>
          <p:cNvPr id="6" name="Rounded Rectangle 5"/>
          <p:cNvSpPr/>
          <p:nvPr/>
        </p:nvSpPr>
        <p:spPr>
          <a:xfrm>
            <a:off x="1066800" y="2057400"/>
            <a:ext cx="7315200" cy="3352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latin typeface="Arial Rounded MT Bold" panose="020F0704030504030204" pitchFamily="34" charset="0"/>
              </a:rPr>
              <a:t>Enlightenment thinkers came to believe that by applying natural law to all elements of human inquiry, society would benefit.  Hence, they sought out guidance for political systems, economic relationships, and scientific research by using “natural law.”  </a:t>
            </a:r>
          </a:p>
          <a:p>
            <a:r>
              <a:rPr lang="en-US" dirty="0" smtClean="0">
                <a:latin typeface="Arial Rounded MT Bold" panose="020F0704030504030204" pitchFamily="34" charset="0"/>
              </a:rPr>
              <a:t>As a result, political philosophers, economists, and men and women in many other fields attempted to evaluate social political systems against what they perceived as a “State of Nature.”  Eliminating the “unnatural” was one of their goals. </a:t>
            </a:r>
            <a:endParaRPr lang="en-US" dirty="0">
              <a:latin typeface="Arial Rounded MT Bold" panose="020F0704030504030204" pitchFamily="34" charset="0"/>
            </a:endParaRPr>
          </a:p>
        </p:txBody>
      </p:sp>
    </p:spTree>
    <p:extLst>
      <p:ext uri="{BB962C8B-B14F-4D97-AF65-F5344CB8AC3E}">
        <p14:creationId xmlns:p14="http://schemas.microsoft.com/office/powerpoint/2010/main" val="1881347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Arial Rounded MT Bold" panose="020F0704030504030204" pitchFamily="34" charset="0"/>
              </a:rPr>
              <a:t>John Locke – Political Philosopher</a:t>
            </a:r>
            <a:endParaRPr lang="en-US" dirty="0">
              <a:latin typeface="Arial Rounded MT Bold" panose="020F0704030504030204" pitchFamily="34" charset="0"/>
            </a:endParaRPr>
          </a:p>
        </p:txBody>
      </p:sp>
      <p:sp>
        <p:nvSpPr>
          <p:cNvPr id="4" name="Content Placeholder 3"/>
          <p:cNvSpPr>
            <a:spLocks noGrp="1"/>
          </p:cNvSpPr>
          <p:nvPr>
            <p:ph sz="half" idx="1"/>
          </p:nvPr>
        </p:nvSpPr>
        <p:spPr/>
        <p:txBody>
          <a:bodyPr/>
          <a:lstStyle/>
          <a:p>
            <a:r>
              <a:rPr lang="en-US" dirty="0" smtClean="0">
                <a:latin typeface="Arial Rounded MT Bold" panose="020F0704030504030204" pitchFamily="34" charset="0"/>
              </a:rPr>
              <a:t>Locke argues that men came together to form governments in order to secure their property and to preserve their lives, liberties and estates.</a:t>
            </a:r>
          </a:p>
          <a:p>
            <a:r>
              <a:rPr lang="en-US" dirty="0" smtClean="0">
                <a:latin typeface="Arial Rounded MT Bold" panose="020F0704030504030204" pitchFamily="34" charset="0"/>
              </a:rPr>
              <a:t>In Locke’s influential treatises, he argues that no government is legitimate if the people do not consent to it.  </a:t>
            </a:r>
            <a:endParaRPr lang="en-US" dirty="0">
              <a:latin typeface="Arial Rounded MT Bold" panose="020F0704030504030204" pitchFamily="34" charset="0"/>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1" y="1676400"/>
            <a:ext cx="3661409" cy="4724400"/>
          </a:xfrm>
        </p:spPr>
      </p:pic>
    </p:spTree>
    <p:extLst>
      <p:ext uri="{BB962C8B-B14F-4D97-AF65-F5344CB8AC3E}">
        <p14:creationId xmlns:p14="http://schemas.microsoft.com/office/powerpoint/2010/main" val="4030528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John Jacques Rousseau</a:t>
            </a:r>
            <a:endParaRPr lang="en-US" dirty="0">
              <a:latin typeface="Arial Rounded MT Bold" panose="020F0704030504030204" pitchFamily="34" charset="0"/>
            </a:endParaRPr>
          </a:p>
        </p:txBody>
      </p:sp>
      <p:sp>
        <p:nvSpPr>
          <p:cNvPr id="3" name="Content Placeholder 2"/>
          <p:cNvSpPr>
            <a:spLocks noGrp="1"/>
          </p:cNvSpPr>
          <p:nvPr>
            <p:ph sz="half" idx="1"/>
          </p:nvPr>
        </p:nvSpPr>
        <p:spPr/>
        <p:txBody>
          <a:bodyPr/>
          <a:lstStyle/>
          <a:p>
            <a:r>
              <a:rPr lang="en-US" dirty="0" smtClean="0">
                <a:latin typeface="Arial Rounded MT Bold" panose="020F0704030504030204" pitchFamily="34" charset="0"/>
              </a:rPr>
              <a:t>Rousseau – who lived some portion of his life in the free, democratic city of Geneva, Switzerland – argued that the government was only legitimate if it had the consent of the people, and that “the people” could then make their own laws. </a:t>
            </a:r>
            <a:endParaRPr lang="en-US" dirty="0">
              <a:latin typeface="Arial Rounded MT Bold" panose="020F0704030504030204" pitchFamily="34"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1639469"/>
            <a:ext cx="3550370" cy="4456531"/>
          </a:xfrm>
        </p:spPr>
      </p:pic>
    </p:spTree>
    <p:extLst>
      <p:ext uri="{BB962C8B-B14F-4D97-AF65-F5344CB8AC3E}">
        <p14:creationId xmlns:p14="http://schemas.microsoft.com/office/powerpoint/2010/main" val="1388663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Baron Montesquieu </a:t>
            </a:r>
            <a:endParaRPr lang="en-US" dirty="0">
              <a:latin typeface="Arial Rounded MT Bold" panose="020F0704030504030204" pitchFamily="34" charset="0"/>
            </a:endParaRPr>
          </a:p>
        </p:txBody>
      </p:sp>
      <p:sp>
        <p:nvSpPr>
          <p:cNvPr id="3" name="Content Placeholder 2"/>
          <p:cNvSpPr>
            <a:spLocks noGrp="1"/>
          </p:cNvSpPr>
          <p:nvPr>
            <p:ph sz="half" idx="1"/>
          </p:nvPr>
        </p:nvSpPr>
        <p:spPr>
          <a:xfrm>
            <a:off x="457200" y="1809749"/>
            <a:ext cx="4023519" cy="4051301"/>
          </a:xfrm>
        </p:spPr>
        <p:txBody>
          <a:bodyPr>
            <a:normAutofit/>
          </a:bodyPr>
          <a:lstStyle/>
          <a:p>
            <a:r>
              <a:rPr lang="en-US" dirty="0" smtClean="0">
                <a:latin typeface="Arial Rounded MT Bold" panose="020F0704030504030204" pitchFamily="34" charset="0"/>
              </a:rPr>
              <a:t>Montesquieu was extraordinarily popular with the Founding Fathers, although he argued that a democratic republic would be unlikely to work over a large geographic region.  Communication changed…  Montesquieu’s most important contribution to the American model of government was the belief in separation of powers between the executive, legislative, and judicial branches. </a:t>
            </a:r>
            <a:endParaRPr lang="en-US" dirty="0">
              <a:latin typeface="Arial Rounded MT Bold" panose="020F0704030504030204" pitchFamily="34"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5459" y="1828800"/>
            <a:ext cx="3429000" cy="4114800"/>
          </a:xfrm>
        </p:spPr>
      </p:pic>
    </p:spTree>
    <p:extLst>
      <p:ext uri="{BB962C8B-B14F-4D97-AF65-F5344CB8AC3E}">
        <p14:creationId xmlns:p14="http://schemas.microsoft.com/office/powerpoint/2010/main" val="328616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609600"/>
            <a:ext cx="3352800" cy="468313"/>
          </a:xfrm>
        </p:spPr>
        <p:txBody>
          <a:bodyPr/>
          <a:lstStyle/>
          <a:p>
            <a:r>
              <a:rPr lang="en-US" dirty="0" smtClean="0">
                <a:latin typeface="Arial Rounded MT Bold" panose="020F0704030504030204" pitchFamily="34" charset="0"/>
              </a:rPr>
              <a:t>The Great Awakening</a:t>
            </a:r>
            <a:endParaRPr lang="en-US" dirty="0">
              <a:latin typeface="Arial Rounded MT Bold" panose="020F0704030504030204" pitchFamily="34" charset="0"/>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1723" y="990600"/>
            <a:ext cx="4164530" cy="5029200"/>
          </a:xfrm>
        </p:spPr>
      </p:pic>
      <p:sp>
        <p:nvSpPr>
          <p:cNvPr id="7" name="Text Placeholder 6"/>
          <p:cNvSpPr>
            <a:spLocks noGrp="1"/>
          </p:cNvSpPr>
          <p:nvPr>
            <p:ph type="body" sz="half" idx="2"/>
          </p:nvPr>
        </p:nvSpPr>
        <p:spPr>
          <a:xfrm>
            <a:off x="304800" y="1295400"/>
            <a:ext cx="3352800" cy="4845051"/>
          </a:xfrm>
        </p:spPr>
        <p:txBody>
          <a:bodyPr>
            <a:noAutofit/>
          </a:bodyPr>
          <a:lstStyle/>
          <a:p>
            <a:r>
              <a:rPr lang="en-US" sz="1400" dirty="0" smtClean="0">
                <a:latin typeface="Arial Rounded MT Bold" panose="020F0704030504030204" pitchFamily="34" charset="0"/>
              </a:rPr>
              <a:t>The Great Awakening was a religious revival which took place in the Americas – and throughout Western Europe – during the 1730s and 1740s.  A group of young, energetic, and enthusiastic ministers traveled from town to town preaching the Gospel.  There mission was to emphasize the personal relationship with God that every individual had.  </a:t>
            </a:r>
            <a:r>
              <a:rPr lang="en-US" sz="1400" i="1" u="sng" dirty="0" smtClean="0">
                <a:latin typeface="Arial Rounded MT Bold" panose="020F0704030504030204" pitchFamily="34" charset="0"/>
              </a:rPr>
              <a:t>Jonathan Edwards</a:t>
            </a:r>
            <a:r>
              <a:rPr lang="en-US" sz="1400" dirty="0" smtClean="0">
                <a:latin typeface="Arial Rounded MT Bold" panose="020F0704030504030204" pitchFamily="34" charset="0"/>
              </a:rPr>
              <a:t> and </a:t>
            </a:r>
            <a:r>
              <a:rPr lang="en-US" sz="1400" i="1" u="sng" dirty="0" smtClean="0">
                <a:latin typeface="Arial Rounded MT Bold" panose="020F0704030504030204" pitchFamily="34" charset="0"/>
              </a:rPr>
              <a:t>George Whitefield </a:t>
            </a:r>
            <a:r>
              <a:rPr lang="en-US" sz="1400" dirty="0" smtClean="0">
                <a:latin typeface="Arial Rounded MT Bold" panose="020F0704030504030204" pitchFamily="34" charset="0"/>
              </a:rPr>
              <a:t>were the two best known preachers – and thousands would flock to hear them speak when a sermon was delivered.  The emphasis on the personal relationship with God is thought to have undermined the unity of some Churches – and it is considered a cause of the increased  importance of individual rights among many Americans during the Revolutionary Period.  </a:t>
            </a:r>
            <a:endParaRPr lang="en-US" sz="1400" dirty="0">
              <a:latin typeface="Arial Rounded MT Bold" panose="020F0704030504030204" pitchFamily="34" charset="0"/>
            </a:endParaRPr>
          </a:p>
        </p:txBody>
      </p:sp>
    </p:spTree>
    <p:extLst>
      <p:ext uri="{BB962C8B-B14F-4D97-AF65-F5344CB8AC3E}">
        <p14:creationId xmlns:p14="http://schemas.microsoft.com/office/powerpoint/2010/main" val="760359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latin typeface="Arial Rounded MT Bold" panose="020F0704030504030204" pitchFamily="34" charset="0"/>
              </a:rPr>
              <a:t>Methodists and Baptists</a:t>
            </a:r>
            <a:endParaRPr lang="en-US" dirty="0">
              <a:latin typeface="Arial Rounded MT Bold" panose="020F0704030504030204" pitchFamily="34" charset="0"/>
            </a:endParaRPr>
          </a:p>
        </p:txBody>
      </p:sp>
      <p:sp>
        <p:nvSpPr>
          <p:cNvPr id="9" name="Content Placeholder 8"/>
          <p:cNvSpPr>
            <a:spLocks noGrp="1"/>
          </p:cNvSpPr>
          <p:nvPr>
            <p:ph sz="half" idx="1"/>
          </p:nvPr>
        </p:nvSpPr>
        <p:spPr/>
        <p:txBody>
          <a:bodyPr>
            <a:normAutofit/>
          </a:bodyPr>
          <a:lstStyle/>
          <a:p>
            <a:pPr marL="0" indent="0">
              <a:buNone/>
            </a:pPr>
            <a:r>
              <a:rPr lang="en-US" dirty="0" smtClean="0">
                <a:latin typeface="Arial Rounded MT Bold" panose="020F0704030504030204" pitchFamily="34" charset="0"/>
              </a:rPr>
              <a:t>Abandoning the more judgmental ideas of predestination and official church memberships, the Methodist and Baptist faiths tended to emphasize spiritual rebirth and a more direct relationship with God – emotion union.  Methodist and Baptist ministers went into the backcountry to proselytize the poor farmers and enslaved African-Americans they found.  </a:t>
            </a:r>
            <a:endParaRPr lang="en-US" dirty="0">
              <a:latin typeface="Arial Rounded MT Bold" panose="020F0704030504030204" pitchFamily="34" charset="0"/>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30438" y="1809750"/>
            <a:ext cx="3334375" cy="4051300"/>
          </a:xfrm>
        </p:spPr>
      </p:pic>
    </p:spTree>
    <p:extLst>
      <p:ext uri="{BB962C8B-B14F-4D97-AF65-F5344CB8AC3E}">
        <p14:creationId xmlns:p14="http://schemas.microsoft.com/office/powerpoint/2010/main" val="2045974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5410200"/>
            <a:ext cx="3124200" cy="1076875"/>
          </a:xfrm>
        </p:spPr>
        <p:txBody>
          <a:bodyPr/>
          <a:lstStyle/>
          <a:p>
            <a:r>
              <a:rPr lang="en-US" sz="1200" dirty="0" smtClean="0">
                <a:latin typeface="Arial Rounded MT Bold" panose="020F0704030504030204" pitchFamily="34" charset="0"/>
              </a:rPr>
              <a:t>Twenty Percent of Virginia’s Poor Backcountry Farmers – and thousands more enslaved people – joined the Baptist faith.   This baptism took place in Portsmouth, VA in the 1770s. </a:t>
            </a:r>
            <a:endParaRPr lang="en-US" sz="1200" dirty="0">
              <a:latin typeface="Arial Rounded MT Bold" panose="020F0704030504030204" pitchFamily="34" charset="0"/>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304800"/>
            <a:ext cx="4724400" cy="6208158"/>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7236" y="1371600"/>
            <a:ext cx="3012734" cy="3505200"/>
          </a:xfrm>
          <a:prstGeom prst="rect">
            <a:avLst/>
          </a:prstGeom>
        </p:spPr>
      </p:pic>
    </p:spTree>
    <p:extLst>
      <p:ext uri="{BB962C8B-B14F-4D97-AF65-F5344CB8AC3E}">
        <p14:creationId xmlns:p14="http://schemas.microsoft.com/office/powerpoint/2010/main" val="346254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46087"/>
            <a:ext cx="3441492" cy="1185861"/>
          </a:xfrm>
        </p:spPr>
        <p:txBody>
          <a:bodyPr/>
          <a:lstStyle/>
          <a:p>
            <a:r>
              <a:rPr lang="en-US" dirty="0" smtClean="0">
                <a:latin typeface="Arial Rounded MT Bold" panose="020F0704030504030204" pitchFamily="34" charset="0"/>
              </a:rPr>
              <a:t>Enormous Population Growth</a:t>
            </a:r>
            <a:endParaRPr lang="en-US" dirty="0">
              <a:latin typeface="Arial Rounded MT Bold" panose="020F0704030504030204" pitchFamily="34"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066800"/>
            <a:ext cx="4137769" cy="4807114"/>
          </a:xfrm>
        </p:spPr>
      </p:pic>
      <p:sp>
        <p:nvSpPr>
          <p:cNvPr id="4" name="Text Placeholder 3"/>
          <p:cNvSpPr>
            <a:spLocks noGrp="1"/>
          </p:cNvSpPr>
          <p:nvPr>
            <p:ph type="body" sz="half" idx="2"/>
          </p:nvPr>
        </p:nvSpPr>
        <p:spPr>
          <a:xfrm>
            <a:off x="228600" y="1631949"/>
            <a:ext cx="3441492" cy="4229099"/>
          </a:xfrm>
        </p:spPr>
        <p:txBody>
          <a:bodyPr>
            <a:noAutofit/>
          </a:bodyPr>
          <a:lstStyle/>
          <a:p>
            <a:r>
              <a:rPr lang="en-US" sz="1600" dirty="0" smtClean="0">
                <a:latin typeface="Arial Rounded MT Bold" panose="020F0704030504030204" pitchFamily="34" charset="0"/>
              </a:rPr>
              <a:t>The population of the English colonies grew from around 25,000 in 1640 to over 2.5 Million in 1775 – that is, it increased by a factor of ten in just 135 years.  This sort of startling growth was a product of improved housing and sanitation to some extend.  But it was more closely related to the astounding rates of childbirth.  An average woman in Colonial America would give birth to seven children, and giving birth to over a dozen children was not at all unheard of.  Some women died in childbirth, but overall, the population swelled. </a:t>
            </a:r>
            <a:endParaRPr lang="en-US" sz="1600" dirty="0">
              <a:latin typeface="Arial Rounded MT Bold" panose="020F0704030504030204" pitchFamily="34" charset="0"/>
            </a:endParaRPr>
          </a:p>
        </p:txBody>
      </p:sp>
    </p:spTree>
    <p:extLst>
      <p:ext uri="{BB962C8B-B14F-4D97-AF65-F5344CB8AC3E}">
        <p14:creationId xmlns:p14="http://schemas.microsoft.com/office/powerpoint/2010/main" val="1540421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latin typeface="Arial Rounded MT Bold" panose="020F0704030504030204" pitchFamily="34" charset="0"/>
              </a:rPr>
              <a:t>Two Forms of Immigration</a:t>
            </a:r>
            <a:endParaRPr lang="en-US" dirty="0">
              <a:latin typeface="Arial Rounded MT Bold" panose="020F0704030504030204" pitchFamily="34" charset="0"/>
            </a:endParaRPr>
          </a:p>
        </p:txBody>
      </p:sp>
      <p:sp>
        <p:nvSpPr>
          <p:cNvPr id="6" name="Text Placeholder 5"/>
          <p:cNvSpPr>
            <a:spLocks noGrp="1"/>
          </p:cNvSpPr>
          <p:nvPr>
            <p:ph type="body" idx="1"/>
          </p:nvPr>
        </p:nvSpPr>
        <p:spPr/>
        <p:txBody>
          <a:bodyPr/>
          <a:lstStyle/>
          <a:p>
            <a:pPr algn="ctr"/>
            <a:r>
              <a:rPr lang="en-US" dirty="0" smtClean="0">
                <a:latin typeface="Arial Rounded MT Bold" panose="020F0704030504030204" pitchFamily="34" charset="0"/>
              </a:rPr>
              <a:t>Enslaved Labor</a:t>
            </a:r>
            <a:endParaRPr lang="en-US" dirty="0">
              <a:latin typeface="Arial Rounded MT Bold" panose="020F0704030504030204" pitchFamily="34" charset="0"/>
            </a:endParaRPr>
          </a:p>
        </p:txBody>
      </p:sp>
      <p:sp>
        <p:nvSpPr>
          <p:cNvPr id="8" name="Text Placeholder 7"/>
          <p:cNvSpPr>
            <a:spLocks noGrp="1"/>
          </p:cNvSpPr>
          <p:nvPr>
            <p:ph type="body" sz="quarter" idx="3"/>
          </p:nvPr>
        </p:nvSpPr>
        <p:spPr/>
        <p:txBody>
          <a:bodyPr/>
          <a:lstStyle/>
          <a:p>
            <a:r>
              <a:rPr lang="en-US" dirty="0" smtClean="0">
                <a:latin typeface="Arial Rounded MT Bold" panose="020F0704030504030204" pitchFamily="34" charset="0"/>
              </a:rPr>
              <a:t>Emigrating Europe</a:t>
            </a:r>
            <a:endParaRPr lang="en-US" dirty="0">
              <a:latin typeface="Arial Rounded MT Bold" panose="020F0704030504030204" pitchFamily="34" charset="0"/>
            </a:endParaRPr>
          </a:p>
        </p:txBody>
      </p:sp>
      <p:sp>
        <p:nvSpPr>
          <p:cNvPr id="9" name="Content Placeholder 8"/>
          <p:cNvSpPr>
            <a:spLocks noGrp="1"/>
          </p:cNvSpPr>
          <p:nvPr>
            <p:ph sz="quarter" idx="4"/>
          </p:nvPr>
        </p:nvSpPr>
        <p:spPr/>
        <p:txBody>
          <a:bodyPr/>
          <a:lstStyle/>
          <a:p>
            <a:pPr marL="0" indent="0">
              <a:buNone/>
            </a:pPr>
            <a:r>
              <a:rPr lang="en-US" dirty="0" smtClean="0">
                <a:latin typeface="Arial Rounded MT Bold" panose="020F0704030504030204" pitchFamily="34" charset="0"/>
              </a:rPr>
              <a:t>Why choose immigration? </a:t>
            </a:r>
          </a:p>
          <a:p>
            <a:r>
              <a:rPr lang="en-US" dirty="0" smtClean="0">
                <a:latin typeface="Arial Rounded MT Bold" panose="020F0704030504030204" pitchFamily="34" charset="0"/>
              </a:rPr>
              <a:t>Free land was available, especially in the backcountry.</a:t>
            </a:r>
          </a:p>
          <a:p>
            <a:r>
              <a:rPr lang="en-US" dirty="0" smtClean="0">
                <a:latin typeface="Arial Rounded MT Bold" panose="020F0704030504030204" pitchFamily="34" charset="0"/>
              </a:rPr>
              <a:t>Religious wars in Europe might be escaped. </a:t>
            </a:r>
          </a:p>
          <a:p>
            <a:r>
              <a:rPr lang="en-US" dirty="0" smtClean="0">
                <a:latin typeface="Arial Rounded MT Bold" panose="020F0704030504030204" pitchFamily="34" charset="0"/>
              </a:rPr>
              <a:t>Rising taxes and fears of famine. </a:t>
            </a:r>
          </a:p>
          <a:p>
            <a:r>
              <a:rPr lang="en-US" dirty="0" smtClean="0">
                <a:latin typeface="Arial Rounded MT Bold" panose="020F0704030504030204" pitchFamily="34" charset="0"/>
              </a:rPr>
              <a:t>Seeking religious toleration.</a:t>
            </a:r>
            <a:endParaRPr lang="en-US" dirty="0">
              <a:latin typeface="Arial Rounded MT Bold" panose="020F0704030504030204" pitchFamily="34" charset="0"/>
            </a:endParaRPr>
          </a:p>
        </p:txBody>
      </p:sp>
      <p:pic>
        <p:nvPicPr>
          <p:cNvPr id="12" name="Content Placeholder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28600" y="2514600"/>
            <a:ext cx="2590800" cy="4026245"/>
          </a:xfrm>
        </p:spPr>
      </p:pic>
      <p:sp>
        <p:nvSpPr>
          <p:cNvPr id="13" name="Rounded Rectangle 12"/>
          <p:cNvSpPr/>
          <p:nvPr/>
        </p:nvSpPr>
        <p:spPr>
          <a:xfrm>
            <a:off x="2895600" y="2895600"/>
            <a:ext cx="1752600" cy="28956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sz="1000" dirty="0" smtClean="0">
                <a:latin typeface="Arial Rounded MT Bold" panose="020F0704030504030204" pitchFamily="34" charset="0"/>
              </a:rPr>
              <a:t>The enslaved had no choice in the immigration process.  The vast majority of those who were kidnapped and enslaved perished.  North America, though, offered the greatest hope for survival, since the labor was less backbreaking and the living conditions were better than the Caribbean or South America.  </a:t>
            </a:r>
            <a:endParaRPr lang="en-US" sz="1000" dirty="0">
              <a:latin typeface="Arial Rounded MT Bold" panose="020F0704030504030204" pitchFamily="34" charset="0"/>
            </a:endParaRPr>
          </a:p>
        </p:txBody>
      </p:sp>
    </p:spTree>
    <p:extLst>
      <p:ext uri="{BB962C8B-B14F-4D97-AF65-F5344CB8AC3E}">
        <p14:creationId xmlns:p14="http://schemas.microsoft.com/office/powerpoint/2010/main" val="4154247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1143000"/>
            <a:ext cx="3297953" cy="1113254"/>
          </a:xfrm>
        </p:spPr>
        <p:txBody>
          <a:bodyPr/>
          <a:lstStyle/>
          <a:p>
            <a:r>
              <a:rPr lang="en-US" dirty="0" smtClean="0">
                <a:latin typeface="Arial Rounded MT Bold" panose="020F0704030504030204" pitchFamily="34" charset="0"/>
              </a:rPr>
              <a:t>Single or Widowed Women </a:t>
            </a:r>
            <a:endParaRPr lang="en-US" dirty="0">
              <a:latin typeface="Arial Rounded MT Bold" panose="020F0704030504030204" pitchFamily="34" charset="0"/>
            </a:endParaRPr>
          </a:p>
        </p:txBody>
      </p:sp>
      <p:sp>
        <p:nvSpPr>
          <p:cNvPr id="8" name="Text Placeholder 7"/>
          <p:cNvSpPr>
            <a:spLocks noGrp="1"/>
          </p:cNvSpPr>
          <p:nvPr>
            <p:ph type="body" sz="half" idx="2"/>
          </p:nvPr>
        </p:nvSpPr>
        <p:spPr>
          <a:xfrm>
            <a:off x="533400" y="2500312"/>
            <a:ext cx="3773997" cy="3748088"/>
          </a:xfrm>
        </p:spPr>
        <p:txBody>
          <a:bodyPr>
            <a:noAutofit/>
          </a:bodyPr>
          <a:lstStyle/>
          <a:p>
            <a:r>
              <a:rPr lang="en-US" sz="1600" dirty="0" smtClean="0">
                <a:latin typeface="Arial Rounded MT Bold" panose="020F0704030504030204" pitchFamily="34" charset="0"/>
              </a:rPr>
              <a:t>Because women became the legal dependents of their husbands upon marriage, maintaining one’s rights was easier as a single or widowed woman.  There were a handful of instances when women were even allowed the ballot if they owned property.  Once married, however, a woman ceded all of her property – and her independence – to her husband.  Men even controlled custody rights, meaning that in the unlikely event of a divorce, he would always take the children. </a:t>
            </a:r>
            <a:endParaRPr lang="en-US" sz="1600" dirty="0">
              <a:latin typeface="Arial Rounded MT Bold" panose="020F0704030504030204" pitchFamily="34" charset="0"/>
            </a:endParaRPr>
          </a:p>
        </p:txBody>
      </p:sp>
      <p:pic>
        <p:nvPicPr>
          <p:cNvPr id="10" name="Picture Placeholder 9"/>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9800" b="9800"/>
          <a:stretch>
            <a:fillRect/>
          </a:stretch>
        </p:blipFill>
        <p:spPr/>
      </p:pic>
    </p:spTree>
    <p:extLst>
      <p:ext uri="{BB962C8B-B14F-4D97-AF65-F5344CB8AC3E}">
        <p14:creationId xmlns:p14="http://schemas.microsoft.com/office/powerpoint/2010/main" val="1410312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000" dirty="0" smtClean="0">
                <a:latin typeface="Arial Rounded MT Bold" panose="020F0704030504030204" pitchFamily="34" charset="0"/>
              </a:rPr>
              <a:t>Between 10 and 12 Million were enslaved, close to 2 Million of which did not survive the Middle Passage. </a:t>
            </a:r>
            <a:endParaRPr lang="en-US" sz="2000" dirty="0">
              <a:latin typeface="Arial Rounded MT Bold" panose="020F0704030504030204" pitchFamily="34"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676400"/>
            <a:ext cx="6324600" cy="4638040"/>
          </a:xfrm>
        </p:spPr>
      </p:pic>
    </p:spTree>
    <p:extLst>
      <p:ext uri="{BB962C8B-B14F-4D97-AF65-F5344CB8AC3E}">
        <p14:creationId xmlns:p14="http://schemas.microsoft.com/office/powerpoint/2010/main" val="2359159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75724"/>
            <a:ext cx="7848600" cy="1000676"/>
          </a:xfrm>
        </p:spPr>
        <p:txBody>
          <a:bodyPr/>
          <a:lstStyle/>
          <a:p>
            <a:r>
              <a:rPr lang="en-US" sz="2400" dirty="0" smtClean="0">
                <a:latin typeface="Arial Rounded MT Bold" panose="020F0704030504030204" pitchFamily="34" charset="0"/>
              </a:rPr>
              <a:t>Most Slave Ships Arrived in … either Brazil or the Caribbean Islands (The West Indies, then). </a:t>
            </a:r>
            <a:endParaRPr lang="en-US" sz="2400" dirty="0">
              <a:latin typeface="Arial Rounded MT Bold" panose="020F0704030504030204" pitchFamily="34" charset="0"/>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630939"/>
            <a:ext cx="6928013" cy="4052888"/>
          </a:xfrm>
        </p:spPr>
      </p:pic>
      <p:sp>
        <p:nvSpPr>
          <p:cNvPr id="9" name="Right Arrow 8"/>
          <p:cNvSpPr/>
          <p:nvPr/>
        </p:nvSpPr>
        <p:spPr>
          <a:xfrm rot="20206176">
            <a:off x="1920099" y="5131855"/>
            <a:ext cx="1371600" cy="38100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Right Arrow 9"/>
          <p:cNvSpPr/>
          <p:nvPr/>
        </p:nvSpPr>
        <p:spPr>
          <a:xfrm>
            <a:off x="3200400" y="5486400"/>
            <a:ext cx="762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2585225">
            <a:off x="3661728" y="3287030"/>
            <a:ext cx="1371600" cy="38100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ounded Rectangle 12"/>
          <p:cNvSpPr/>
          <p:nvPr/>
        </p:nvSpPr>
        <p:spPr>
          <a:xfrm>
            <a:off x="914400" y="5754056"/>
            <a:ext cx="7239000" cy="632889"/>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US" sz="1400" dirty="0" smtClean="0">
                <a:solidFill>
                  <a:schemeClr val="bg1"/>
                </a:solidFill>
                <a:latin typeface="Arial Rounded MT Bold" panose="020F0704030504030204" pitchFamily="34" charset="0"/>
              </a:rPr>
              <a:t>The map above shows the distribution of enslaved people by the Middle Passage.  By percentage, over 80% would arrive in Brazil or the Caribbean Islands.   About 500,000 would be imprisoned in the English colonies of North America. </a:t>
            </a:r>
            <a:endParaRPr lang="en-US" sz="1400" dirty="0">
              <a:solidFill>
                <a:schemeClr val="bg1"/>
              </a:solidFill>
              <a:latin typeface="Arial Rounded MT Bold" panose="020F0704030504030204" pitchFamily="34" charset="0"/>
            </a:endParaRPr>
          </a:p>
        </p:txBody>
      </p:sp>
    </p:spTree>
    <p:extLst>
      <p:ext uri="{BB962C8B-B14F-4D97-AF65-F5344CB8AC3E}">
        <p14:creationId xmlns:p14="http://schemas.microsoft.com/office/powerpoint/2010/main" val="1986481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Arial Rounded MT Bold" panose="020F0704030504030204" pitchFamily="34" charset="0"/>
              </a:rPr>
              <a:t>Slavery became a hereditary, race based system in the 1660s. </a:t>
            </a:r>
            <a:endParaRPr lang="en-US" dirty="0">
              <a:solidFill>
                <a:schemeClr val="bg1"/>
              </a:solidFill>
              <a:latin typeface="Arial Rounded MT Bold" panose="020F070403050403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752600"/>
            <a:ext cx="7086600" cy="4795266"/>
          </a:xfrm>
        </p:spPr>
      </p:pic>
    </p:spTree>
    <p:extLst>
      <p:ext uri="{BB962C8B-B14F-4D97-AF65-F5344CB8AC3E}">
        <p14:creationId xmlns:p14="http://schemas.microsoft.com/office/powerpoint/2010/main" val="93184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5724"/>
            <a:ext cx="7543800" cy="924475"/>
          </a:xfrm>
        </p:spPr>
        <p:txBody>
          <a:bodyPr/>
          <a:lstStyle/>
          <a:p>
            <a:r>
              <a:rPr lang="en-US" dirty="0" smtClean="0">
                <a:latin typeface="Arial Rounded MT Bold" panose="020F0704030504030204" pitchFamily="34" charset="0"/>
              </a:rPr>
              <a:t>The Virginia &amp; Colonial Slave Codes: </a:t>
            </a:r>
            <a:endParaRPr lang="en-US" dirty="0">
              <a:latin typeface="Arial Rounded MT Bold" panose="020F0704030504030204" pitchFamily="34" charset="0"/>
            </a:endParaRPr>
          </a:p>
        </p:txBody>
      </p:sp>
      <p:sp>
        <p:nvSpPr>
          <p:cNvPr id="3" name="Content Placeholder 2"/>
          <p:cNvSpPr>
            <a:spLocks noGrp="1"/>
          </p:cNvSpPr>
          <p:nvPr>
            <p:ph idx="1"/>
          </p:nvPr>
        </p:nvSpPr>
        <p:spPr/>
        <p:txBody>
          <a:bodyPr/>
          <a:lstStyle/>
          <a:p>
            <a:r>
              <a:rPr lang="en-US" dirty="0" smtClean="0">
                <a:latin typeface="Arial Rounded MT Bold" panose="020F0704030504030204" pitchFamily="34" charset="0"/>
              </a:rPr>
              <a:t>Enslaved people could not own property. </a:t>
            </a:r>
          </a:p>
          <a:p>
            <a:endParaRPr lang="en-US" dirty="0">
              <a:latin typeface="Arial Rounded MT Bold" panose="020F0704030504030204" pitchFamily="34" charset="0"/>
            </a:endParaRPr>
          </a:p>
          <a:p>
            <a:r>
              <a:rPr lang="en-US" dirty="0" smtClean="0">
                <a:latin typeface="Arial Rounded MT Bold" panose="020F0704030504030204" pitchFamily="34" charset="0"/>
              </a:rPr>
              <a:t>Enslaved people could not testify in court against whites. </a:t>
            </a:r>
          </a:p>
          <a:p>
            <a:endParaRPr lang="en-US" dirty="0">
              <a:latin typeface="Arial Rounded MT Bold" panose="020F0704030504030204" pitchFamily="34" charset="0"/>
            </a:endParaRPr>
          </a:p>
          <a:p>
            <a:r>
              <a:rPr lang="en-US" dirty="0" smtClean="0">
                <a:latin typeface="Arial Rounded MT Bold" panose="020F0704030504030204" pitchFamily="34" charset="0"/>
              </a:rPr>
              <a:t>Enslaved people could not move about freely from place to place. </a:t>
            </a:r>
          </a:p>
          <a:p>
            <a:endParaRPr lang="en-US" dirty="0">
              <a:latin typeface="Arial Rounded MT Bold" panose="020F0704030504030204" pitchFamily="34" charset="0"/>
            </a:endParaRPr>
          </a:p>
          <a:p>
            <a:r>
              <a:rPr lang="en-US" dirty="0" smtClean="0">
                <a:latin typeface="Arial Rounded MT Bold" panose="020F0704030504030204" pitchFamily="34" charset="0"/>
              </a:rPr>
              <a:t>Enslaved people could not assemble in groups of more than a certain number. </a:t>
            </a:r>
            <a:endParaRPr lang="en-US" dirty="0">
              <a:latin typeface="Arial Rounded MT Bold" panose="020F0704030504030204" pitchFamily="34" charset="0"/>
            </a:endParaRPr>
          </a:p>
        </p:txBody>
      </p:sp>
    </p:spTree>
    <p:extLst>
      <p:ext uri="{BB962C8B-B14F-4D97-AF65-F5344CB8AC3E}">
        <p14:creationId xmlns:p14="http://schemas.microsoft.com/office/powerpoint/2010/main" val="220313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latin typeface="Arial Rounded MT Bold" panose="020F0704030504030204" pitchFamily="34" charset="0"/>
              </a:rPr>
              <a:t>Twenty percent of Colonial Americans were Enslaved.  In some colonies, notably South Carolina, enslaved people made up the majority of the population.  </a:t>
            </a:r>
            <a:endParaRPr lang="en-US" dirty="0">
              <a:latin typeface="Arial Rounded MT Bold" panose="020F0704030504030204" pitchFamily="34" charset="0"/>
            </a:endParaRPr>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981200"/>
            <a:ext cx="6467785" cy="4123214"/>
          </a:xfrm>
        </p:spPr>
      </p:pic>
    </p:spTree>
    <p:extLst>
      <p:ext uri="{BB962C8B-B14F-4D97-AF65-F5344CB8AC3E}">
        <p14:creationId xmlns:p14="http://schemas.microsoft.com/office/powerpoint/2010/main" val="1816412495"/>
      </p:ext>
    </p:extLst>
  </p:cSld>
  <p:clrMapOvr>
    <a:masterClrMapping/>
  </p:clrMapOvr>
</p:sld>
</file>

<file path=ppt/theme/theme1.xml><?xml version="1.0" encoding="utf-8"?>
<a:theme xmlns:a="http://schemas.openxmlformats.org/drawingml/2006/main" name="Summer">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122</TotalTime>
  <Words>1029</Words>
  <Application>Microsoft Office PowerPoint</Application>
  <PresentationFormat>On-screen Show (4:3)</PresentationFormat>
  <Paragraphs>46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Summer</vt:lpstr>
      <vt:lpstr>A Diverse Society</vt:lpstr>
      <vt:lpstr>Enormous Population Growth</vt:lpstr>
      <vt:lpstr>Two Forms of Immigration</vt:lpstr>
      <vt:lpstr>Single or Widowed Women </vt:lpstr>
      <vt:lpstr>Between 10 and 12 Million were enslaved, close to 2 Million of which did not survive the Middle Passage. </vt:lpstr>
      <vt:lpstr>Most Slave Ships Arrived in … either Brazil or the Caribbean Islands (The West Indies, then). </vt:lpstr>
      <vt:lpstr>Slavery became a hereditary, race based system in the 1660s. </vt:lpstr>
      <vt:lpstr>The Virginia &amp; Colonial Slave Codes: </vt:lpstr>
      <vt:lpstr>Twenty percent of Colonial Americans were Enslaved.  In some colonies, notably South Carolina, enslaved people made up the majority of the population.  </vt:lpstr>
      <vt:lpstr>The Stono Rebellion of 1739</vt:lpstr>
      <vt:lpstr>Rationalism - </vt:lpstr>
      <vt:lpstr>John Locke – Political Philosopher</vt:lpstr>
      <vt:lpstr>John Jacques Rousseau</vt:lpstr>
      <vt:lpstr>Baron Montesquieu </vt:lpstr>
      <vt:lpstr>The Great Awakening</vt:lpstr>
      <vt:lpstr>Methodists and Baptists</vt:lpstr>
      <vt:lpstr>Twenty Percent of Virginia’s Poor Backcountry Farmers – and thousands more enslaved people – joined the Baptist faith.   This baptism took place in Portsmouth, VA in the 1770s.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Diverse Society</dc:title>
  <dc:creator>Adam</dc:creator>
  <cp:lastModifiedBy>Adam</cp:lastModifiedBy>
  <cp:revision>12</cp:revision>
  <dcterms:created xsi:type="dcterms:W3CDTF">2013-09-15T12:30:36Z</dcterms:created>
  <dcterms:modified xsi:type="dcterms:W3CDTF">2013-09-15T14:33:31Z</dcterms:modified>
</cp:coreProperties>
</file>